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5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8244"/>
    <p:restoredTop sz="96278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presProps" Target="presProps.xml"  /><Relationship Id="rId129" Type="http://schemas.openxmlformats.org/officeDocument/2006/relationships/viewProps" Target="viewProps.xml"  /><Relationship Id="rId13" Type="http://schemas.openxmlformats.org/officeDocument/2006/relationships/slide" Target="slides/slide11.xml"  /><Relationship Id="rId130" Type="http://schemas.openxmlformats.org/officeDocument/2006/relationships/theme" Target="theme/theme1.xml"  /><Relationship Id="rId131" Type="http://schemas.openxmlformats.org/officeDocument/2006/relationships/tableStyles" Target="tableStyles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2023-08-15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2023-08-13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2023-08-13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2023-08-13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2023-08-13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2023-08-13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2023-08-11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2023-08-13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2023-08-13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2023-08-13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2023-08-13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2023-08-13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2023-08-13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6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7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8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9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0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1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2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3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4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8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0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1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2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3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4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7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8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9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0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7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8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0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3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10.png"  /><Relationship Id="rId11" Type="http://schemas.openxmlformats.org/officeDocument/2006/relationships/image" Target="../media/image11.jpeg"  /><Relationship Id="rId12" Type="http://schemas.openxmlformats.org/officeDocument/2006/relationships/image" Target="../media/image12.jpeg"  /><Relationship Id="rId13" Type="http://schemas.openxmlformats.org/officeDocument/2006/relationships/image" Target="../media/image13.jpe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6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8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9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0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1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2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3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4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7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9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0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1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2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3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4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6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7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8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9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0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1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2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3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4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6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7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8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9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0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1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2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3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4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6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7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8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9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0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1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2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3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4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8779" y="1689735"/>
            <a:ext cx="5593761" cy="17392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최종프로젝트 1조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최종발표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2687478" y="4987563"/>
            <a:ext cx="6814662" cy="15582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DWAcademy</a:t>
            </a:r>
            <a:endParaRPr lang="en-US" altLang="ko-KR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기업주도형  드론을 활용한 </a:t>
            </a:r>
            <a:endParaRPr lang="ko-KR" altLang="en-US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임베디드 융합 개발 전문가 양성과정 </a:t>
            </a:r>
            <a:endParaRPr lang="ko-KR" altLang="en-US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지점관리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영화관리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105025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내 극장 지점 목록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극장 지점 상세정보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극장 지점 상세정보 수정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새 극장 지점 등록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극장 지점 비활성화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박스오피스 상영작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개봉예정작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해당 영화 상세 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해당 영화 상세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새 영화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6. 영화 예매율, 매출액 통계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773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가입된 회원 목록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회원 상세 정보 및 작성 글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회원 정지 및 정지 해제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</a:t>
            </a:r>
            <a:r>
              <a:rPr lang="en-US" altLang="ko-KR" sz="1600" i="1">
                <a:latin typeface="Arial"/>
                <a:cs typeface="Arial"/>
              </a:rPr>
              <a:t> </a:t>
            </a:r>
            <a:r>
              <a:rPr lang="ko-KR" altLang="en-US" sz="1600" i="1">
                <a:latin typeface="Arial"/>
                <a:cs typeface="Arial"/>
              </a:rPr>
              <a:t>플랫폼 공지사항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플랫폼 </a:t>
            </a:r>
            <a:r>
              <a:rPr lang="en-US" altLang="ko-KR" sz="1600" i="1">
                <a:latin typeface="Arial"/>
                <a:cs typeface="Arial"/>
              </a:rPr>
              <a:t>FAQ</a:t>
            </a: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en-US" altLang="ko-KR" sz="1600" i="1">
                <a:latin typeface="Arial"/>
                <a:cs typeface="Arial"/>
              </a:rPr>
              <a:t>6. </a:t>
            </a:r>
            <a:r>
              <a:rPr lang="ko-KR" altLang="en-US" sz="1600" i="1">
                <a:latin typeface="Arial"/>
                <a:cs typeface="Arial"/>
              </a:rPr>
              <a:t>플랫폼 1:1문의 조회 및 답변 작성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주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181" y="1412748"/>
            <a:ext cx="8937636" cy="5085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5073" y="1412748"/>
            <a:ext cx="5861854" cy="5038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2412" y="1440179"/>
            <a:ext cx="9067176" cy="5301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2938" y="1347127"/>
            <a:ext cx="8926124" cy="5250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83458" y="1340739"/>
            <a:ext cx="7825083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0071" y="1268730"/>
            <a:ext cx="9991857" cy="5171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6436" y="1444416"/>
            <a:ext cx="8859128" cy="5080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9784" y="1268730"/>
            <a:ext cx="9552432" cy="5207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5780" y="1495419"/>
            <a:ext cx="9300439" cy="4597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지점 정보</a:t>
            </a:r>
            <a:endParaRPr lang="ko-KR" altLang="en-US" sz="1000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5248" y="1296162"/>
            <a:ext cx="7741504" cy="5157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이벤트관리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885753" y="1772793"/>
            <a:ext cx="2434400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스토어관리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8533375" y="1772793"/>
            <a:ext cx="3388116" cy="568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관리자 메신저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진행중 이벤트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플랫폼 새 이벤트 등록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플랫폼 지난 이벤트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이벤트 작성글 수정 및 삭제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해당 이벤트 당첨자 게시글 등록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기존 스토어 상품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새 스토어 상품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기존 스토어 상품 상세 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기존 스토어 상품 상세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28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 관리자 간 연락을 위한 쪽지기능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쪽지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보낸 쪽지함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받은 쪽지함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읽지 않은 메시지 알림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주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지점 정보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7977" y="1988820"/>
            <a:ext cx="5029902" cy="3448531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9673" y="1988820"/>
            <a:ext cx="4516958" cy="3459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4021" y="1169670"/>
            <a:ext cx="7803957" cy="5435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3341" y="1169670"/>
            <a:ext cx="7985317" cy="544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9839" y="1484757"/>
            <a:ext cx="7132320" cy="5157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4812" y="1224153"/>
            <a:ext cx="7742376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3083" y="1169670"/>
            <a:ext cx="8165833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9920" y="1556766"/>
            <a:ext cx="9412160" cy="4292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8778" y="1412748"/>
            <a:ext cx="9074444" cy="4963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7552" y="1556766"/>
            <a:ext cx="9276895" cy="441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3010" y="1747622"/>
            <a:ext cx="6325980" cy="4057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지점관리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영화관리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105025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1306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지점 영화관 소개 글  수정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해당 지점 상영관 추가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상영관 수정, 비활성화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해당 지점 상영시간표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원하는 상영영화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등록된 상영영화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등록된 상영영화 삭제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영화 예매율, 매출액 통계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821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지점 공지사항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</a:t>
            </a:r>
            <a:r>
              <a:rPr lang="en-US" altLang="ko-KR" sz="1600" i="1">
                <a:latin typeface="Arial"/>
                <a:cs typeface="Arial"/>
              </a:rPr>
              <a:t> </a:t>
            </a:r>
            <a:r>
              <a:rPr lang="ko-KR" altLang="en-US" sz="1600" i="1">
                <a:latin typeface="Arial"/>
                <a:cs typeface="Arial"/>
              </a:rPr>
              <a:t>지점 1:1문의 조회 및 답변 작성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지점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8167" y="1477933"/>
            <a:ext cx="7375664" cy="4687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3945" y="1412748"/>
            <a:ext cx="6624109" cy="4609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5466" y="1381848"/>
            <a:ext cx="7341068" cy="4999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34334" y="2564892"/>
            <a:ext cx="5315331" cy="1614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0" b="1">
                <a:solidFill>
                  <a:schemeClr val="bg1"/>
                </a:solidFill>
                <a:latin typeface="+mj-lt"/>
              </a:rPr>
              <a:t>3. 시연</a:t>
            </a:r>
            <a:endParaRPr lang="ko-KR" altLang="en-US" sz="10000" b="1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51885" y="2659380"/>
            <a:ext cx="4888230" cy="1844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1500" b="1">
                <a:solidFill>
                  <a:schemeClr val="bg1"/>
                </a:solidFill>
              </a:rPr>
              <a:t>4. </a:t>
            </a:r>
            <a:r>
              <a:rPr lang="en-US" altLang="ko-KR" sz="11500" b="1">
                <a:solidFill>
                  <a:schemeClr val="bg1"/>
                </a:solidFill>
                <a:cs typeface="함초롬돋움"/>
              </a:rPr>
              <a:t>Q&amp;A</a:t>
            </a:r>
            <a:endParaRPr lang="en-US" altLang="ko-KR" sz="11500" b="1">
              <a:solidFill>
                <a:schemeClr val="bg1"/>
              </a:solidFill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0585" y="2705725"/>
            <a:ext cx="5611480" cy="142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8800">
                <a:solidFill>
                  <a:schemeClr val="bg1"/>
                </a:solidFill>
                <a:latin typeface="G마켓 산스 TTF Bold"/>
                <a:ea typeface="G마켓 산스 TTF Bold"/>
              </a:rPr>
              <a:t>감사합니다</a:t>
            </a:r>
            <a:endParaRPr lang="ko-KR" altLang="en-US" sz="8800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rgbClr val="000000"/>
                </a:solidFill>
                <a:latin typeface="+mj-lt"/>
              </a:rPr>
              <a:t>이벤트관리</a:t>
            </a:r>
            <a:endParaRPr lang="ko-KR" altLang="en-US" sz="32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741735" y="1772793"/>
            <a:ext cx="2794445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관리자 메신저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1. 지점 진행중 이벤트 조회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2. 지점 새 이벤트 등록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3. 지점 지난 이벤트 조회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4. 이벤트 작성글 수정 및 삭제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5. 해당 이벤트 당첨자 게시글 등</a:t>
            </a: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관리자 간 연락을 위한 쪽지기능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쪽지 작성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보낸 쪽지함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받은 쪽지함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읽지 않은 메시지 알림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지점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영화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극장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예매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77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박스오피스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해당 영화 상세 정보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무비포스트 작성 및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관람평 작성 및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영화 관심등록(좋아요)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해당 영화 예매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플랫폼 내 위치한 극장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해당 극장 지점 상세정보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해당 극장 상영시간표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해당 극장 영화 예매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3259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원하는 영화와 날짜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극장과 상영관, 스크린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인원 유형 및 관람수, 좌석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쿠폰 적용, 멤버십 포인트 적용, 멤버십 등급 혜택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결제상세 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스토어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이벤트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고객센터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77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스토어 내 판매상품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판매상품 구매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판매상품 선물하기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멤버십 포인트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결제상세 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플랫폼 내 진행중인 이벤트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지난 이벤트 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당첨자 확인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28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공지사항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자주묻는질문(</a:t>
            </a:r>
            <a:r>
              <a:rPr lang="en-US" altLang="ko-KR" sz="1600" i="1">
                <a:latin typeface="Arial"/>
                <a:cs typeface="Arial"/>
              </a:rPr>
              <a:t>FAQ) </a:t>
            </a:r>
            <a:r>
              <a:rPr lang="ko-KR" altLang="en-US" sz="1600" i="1">
                <a:latin typeface="Arial"/>
                <a:cs typeface="Arial"/>
              </a:rPr>
              <a:t>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1:1문의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상담톡 이용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플랫폼 내 멤버십 혜택 조회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1351" y="1391920"/>
            <a:ext cx="10441305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4640672" y="1772793"/>
            <a:ext cx="2899318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마이페이지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036" y="3234699"/>
            <a:ext cx="2854804" cy="277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영화 예매내역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상품 구매내역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보유 쿠폰내역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보유 멤버십포인트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기프트카드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6. 무비 타임라인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7. 작성 무비포스트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8. 작성 관람평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9. 좋아요한 영화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10. 나의 1:1 문의내역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33122" y="3234699"/>
            <a:ext cx="2954918" cy="277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11. 개인정보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12. 간편로그인 계정 연동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13. 마케팅 정보 동의 선택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14. 선호 극장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15. 선호 영화 장르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16. 포토티켓 구매 및 출력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예매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고객센터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549" y="2748924"/>
            <a:ext cx="3367191" cy="3745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비회원 예매 등록 정보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영화와 날짜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원하는 극장과 상영관, 스크린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인원 유형 및 관람수, 좌석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쿠폰 적용, 멤버십 포인트 적용, 멤버십 등급 혜택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7. 결제상세 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2577" y="2748924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예매시 작성한 정보로 예매내역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공지사항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자주묻는질문(</a:t>
            </a:r>
            <a:r>
              <a:rPr lang="en-US" altLang="ko-KR" sz="1600" i="1">
                <a:solidFill>
                  <a:schemeClr val="bg1"/>
                </a:solidFill>
                <a:latin typeface="Arial"/>
                <a:cs typeface="Arial"/>
              </a:rPr>
              <a:t>FAQ) </a:t>
            </a: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1:1문의 작성 (비회원용)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상담톡 이용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비회원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(1) 영화</a:t>
            </a: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977" y="1617345"/>
            <a:ext cx="11005288" cy="4908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(2) 영화관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487" y="1617345"/>
            <a:ext cx="11591025" cy="4938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040800"/>
            <a:ext cx="12193200" cy="8172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2480" y="741680"/>
            <a:ext cx="1832610" cy="694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G마켓 산스 TTF Bold"/>
                <a:ea typeface="G마켓 산스 TTF Bold"/>
              </a:rPr>
              <a:t>목차</a:t>
            </a:r>
            <a:endParaRPr lang="ko-KR" altLang="en-US" sz="4000">
              <a:latin typeface="G마켓 산스 TTF Bold"/>
              <a:ea typeface="G마켓 산스 TTF Bold"/>
            </a:endParaRPr>
          </a:p>
        </p:txBody>
      </p:sp>
      <p:grpSp>
        <p:nvGrpSpPr>
          <p:cNvPr id="17" name="그룹 7"/>
          <p:cNvGrpSpPr/>
          <p:nvPr/>
        </p:nvGrpSpPr>
        <p:grpSpPr>
          <a:xfrm rot="0">
            <a:off x="720000" y="3239999"/>
            <a:ext cx="5857965" cy="449145"/>
            <a:chOff x="873758" y="2528740"/>
            <a:chExt cx="3305809" cy="487223"/>
          </a:xfrm>
        </p:grpSpPr>
        <p:sp>
          <p:nvSpPr>
            <p:cNvPr id="18" name="TextBox 4"/>
            <p:cNvSpPr txBox="1"/>
            <p:nvPr/>
          </p:nvSpPr>
          <p:spPr>
            <a:xfrm>
              <a:off x="873757" y="2611117"/>
              <a:ext cx="424693" cy="3968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2</a:t>
              </a:r>
              <a:endParaRPr lang="ko-KR" altLang="en-US"/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238385" y="2528740"/>
              <a:ext cx="2941181" cy="48722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프로젝트 상세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3" name="그룹 7"/>
          <p:cNvGrpSpPr/>
          <p:nvPr/>
        </p:nvGrpSpPr>
        <p:grpSpPr>
          <a:xfrm rot="0">
            <a:off x="719999" y="2519997"/>
            <a:ext cx="5829391" cy="449897"/>
            <a:chOff x="873757" y="2528737"/>
            <a:chExt cx="3289229" cy="487113"/>
          </a:xfrm>
        </p:grpSpPr>
        <p:sp>
          <p:nvSpPr>
            <p:cNvPr id="24" name="TextBox 4"/>
            <p:cNvSpPr txBox="1"/>
            <p:nvPr/>
          </p:nvSpPr>
          <p:spPr>
            <a:xfrm>
              <a:off x="873756" y="2611113"/>
              <a:ext cx="413886" cy="3968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01</a:t>
              </a:r>
              <a:endParaRPr lang="en-US" altLang="ko-KR"/>
            </a:p>
          </p:txBody>
        </p:sp>
        <p:sp>
          <p:nvSpPr>
            <p:cNvPr id="25" name="TextBox 6"/>
            <p:cNvSpPr txBox="1"/>
            <p:nvPr/>
          </p:nvSpPr>
          <p:spPr>
            <a:xfrm>
              <a:off x="1238385" y="2528737"/>
              <a:ext cx="2924601" cy="48711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프로젝트 개요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6" name="그룹 7"/>
          <p:cNvGrpSpPr/>
          <p:nvPr/>
        </p:nvGrpSpPr>
        <p:grpSpPr>
          <a:xfrm rot="0">
            <a:off x="719994" y="3960000"/>
            <a:ext cx="5819871" cy="449145"/>
            <a:chOff x="873752" y="2528739"/>
            <a:chExt cx="3285688" cy="486297"/>
          </a:xfrm>
        </p:grpSpPr>
        <p:sp>
          <p:nvSpPr>
            <p:cNvPr id="27" name="TextBox 4"/>
            <p:cNvSpPr txBox="1"/>
            <p:nvPr/>
          </p:nvSpPr>
          <p:spPr>
            <a:xfrm>
              <a:off x="873751" y="2611112"/>
              <a:ext cx="360344" cy="3968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3</a:t>
              </a:r>
              <a:endParaRPr lang="ko-KR" altLang="en-US"/>
            </a:p>
          </p:txBody>
        </p:sp>
        <p:sp>
          <p:nvSpPr>
            <p:cNvPr id="28" name="TextBox 6"/>
            <p:cNvSpPr txBox="1"/>
            <p:nvPr/>
          </p:nvSpPr>
          <p:spPr>
            <a:xfrm>
              <a:off x="1238385" y="2528737"/>
              <a:ext cx="2915677" cy="4862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시연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9" name="그룹 7"/>
          <p:cNvGrpSpPr/>
          <p:nvPr/>
        </p:nvGrpSpPr>
        <p:grpSpPr>
          <a:xfrm rot="0">
            <a:off x="719998" y="4679997"/>
            <a:ext cx="5791292" cy="452072"/>
            <a:chOff x="873750" y="2528735"/>
            <a:chExt cx="3268807" cy="488538"/>
          </a:xfrm>
        </p:grpSpPr>
        <p:sp>
          <p:nvSpPr>
            <p:cNvPr id="30" name="TextBox 4"/>
            <p:cNvSpPr txBox="1"/>
            <p:nvPr/>
          </p:nvSpPr>
          <p:spPr>
            <a:xfrm>
              <a:off x="873749" y="2611110"/>
              <a:ext cx="349508" cy="3968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4</a:t>
              </a:r>
              <a:endParaRPr lang="ko-KR" altLang="en-US"/>
            </a:p>
          </p:txBody>
        </p:sp>
        <p:sp>
          <p:nvSpPr>
            <p:cNvPr id="31" name="TextBox 6"/>
            <p:cNvSpPr txBox="1"/>
            <p:nvPr/>
          </p:nvSpPr>
          <p:spPr>
            <a:xfrm>
              <a:off x="1238382" y="2528734"/>
              <a:ext cx="2904174" cy="4885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>
                  <a:latin typeface="G마켓 산스 TTF Bold"/>
                  <a:ea typeface="G마켓 산스 TTF Bold"/>
                </a:rPr>
                <a:t>Q&amp;A</a:t>
              </a:r>
              <a:endParaRPr lang="en-US" altLang="ko-KR" sz="2400">
                <a:latin typeface="G마켓 산스 TTF Bold"/>
                <a:ea typeface="G마켓 산스 TTF Bold"/>
              </a:endParaRPr>
            </a:p>
          </p:txBody>
        </p:sp>
      </p:grp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33580" y="5203415"/>
            <a:ext cx="4040619" cy="597724"/>
          </a:xfrm>
          <a:prstGeom prst="rect">
            <a:avLst/>
          </a:prstGeom>
        </p:spPr>
      </p:pic>
      <p:cxnSp>
        <p:nvCxnSpPr>
          <p:cNvPr id="36" name=""/>
          <p:cNvCxnSpPr/>
          <p:nvPr/>
        </p:nvCxnSpPr>
        <p:spPr>
          <a:xfrm flipV="1">
            <a:off x="694800" y="1840016"/>
            <a:ext cx="11497200" cy="5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(3) 상영관, 상영영화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7253" y="1617345"/>
            <a:ext cx="7897278" cy="5112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3653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(4) 회원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057" y="836676"/>
            <a:ext cx="11659886" cy="5756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(5) 관리자, 고객센터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8864" y="1808943"/>
            <a:ext cx="10454272" cy="4500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5771" y="1295231"/>
            <a:ext cx="9760458" cy="5446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7775" y="1330449"/>
            <a:ext cx="9696450" cy="541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77906"/>
            <a:ext cx="8506587" cy="5391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1208" y="1169670"/>
            <a:ext cx="9209585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9879" y="1169670"/>
            <a:ext cx="8032242" cy="5585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7142" y="1327837"/>
            <a:ext cx="8917716" cy="5269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3311" y="1233573"/>
            <a:ext cx="8585378" cy="550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321529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0</a:t>
            </a:r>
            <a:r>
              <a:rPr lang="en-US" altLang="ko-KR" sz="3600" b="0" spc="-300">
                <a:latin typeface="+mn-ea"/>
              </a:rPr>
              <a:t>1.</a:t>
            </a:r>
            <a:r>
              <a:rPr lang="ko-KR" altLang="en-US" sz="3600" b="0" spc="-300">
                <a:latin typeface="+mn-ea"/>
              </a:rPr>
              <a:t> 프로젝트 개요</a:t>
            </a: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rot="0"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/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23110" y="2256089"/>
            <a:ext cx="468630" cy="69475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5579" y="2243014"/>
            <a:ext cx="2841386" cy="646330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프로젝트 주제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032635" y="3554327"/>
            <a:ext cx="468630" cy="691918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55579" y="3541252"/>
            <a:ext cx="1993661" cy="646331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개발 환경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032635" y="4873828"/>
            <a:ext cx="468630" cy="696392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5579" y="4860753"/>
            <a:ext cx="5317886" cy="646331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프로젝트 팀원 및 역할 소개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343" y="2115530"/>
            <a:ext cx="4896612" cy="323028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9330" t="-3870" r="10570" b="-620"/>
          <a:stretch>
            <a:fillRect/>
          </a:stretch>
        </p:blipFill>
        <p:spPr>
          <a:xfrm>
            <a:off x="6096000" y="2177414"/>
            <a:ext cx="5638671" cy="3168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9028" y="1268730"/>
            <a:ext cx="8173943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5353" y="1311771"/>
            <a:ext cx="6341292" cy="5069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3801" y="1295177"/>
            <a:ext cx="8764399" cy="5302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5114" y="1169670"/>
            <a:ext cx="7729116" cy="5308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sp>
        <p:nvSpPr>
          <p:cNvPr id="21" name=""/>
          <p:cNvSpPr txBox="1"/>
          <p:nvPr/>
        </p:nvSpPr>
        <p:spPr>
          <a:xfrm>
            <a:off x="4007739" y="2420874"/>
            <a:ext cx="3456432" cy="9014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무비포스트 상세화면</a:t>
            </a:r>
            <a:endParaRPr lang="ko-KR" altLang="en-US"/>
          </a:p>
          <a:p>
            <a:pPr>
              <a:defRPr/>
            </a:pPr>
            <a:r>
              <a:rPr lang="ko-KR" altLang="en-US"/>
              <a:t>프사 안나와서 아직안함</a:t>
            </a:r>
            <a:endParaRPr lang="ko-KR" altLang="en-US"/>
          </a:p>
          <a:p>
            <a:pPr>
              <a:defRPr/>
            </a:pPr>
            <a:r>
              <a:rPr lang="en-US" altLang="ko-KR"/>
              <a:t>$</a:t>
            </a:r>
            <a:r>
              <a:rPr lang="ko-KR" altLang="en-US"/>
              <a:t> 붙어있던데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9074" y="1556766"/>
            <a:ext cx="7933853" cy="4894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3502" y="1169670"/>
            <a:ext cx="8544996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9620" y="1412748"/>
            <a:ext cx="7872760" cy="522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9404" y="1412748"/>
            <a:ext cx="7573191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3834385" cy="640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프로젝트 주제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8080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cxnSp>
        <p:nvCxnSpPr>
          <p:cNvPr id="14" name="직선 연결선 13"/>
          <p:cNvCxnSpPr/>
          <p:nvPr/>
        </p:nvCxnSpPr>
        <p:spPr>
          <a:xfrm rot="10800000" flipV="1">
            <a:off x="9157764" y="3917476"/>
            <a:ext cx="1101716" cy="6644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7851726" y="4589256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186787" y="4589253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619672" y="479561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034706" y="262604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034706" y="479561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0259480" y="3341404"/>
            <a:ext cx="1328635" cy="395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회원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86394" y="5479900"/>
            <a:ext cx="1420346" cy="395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주 관리자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48041" y="5479900"/>
            <a:ext cx="1740099" cy="395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지점 관리자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"/>
          <p:cNvSpPr txBox="1"/>
          <p:nvPr/>
        </p:nvSpPr>
        <p:spPr>
          <a:xfrm>
            <a:off x="697977" y="1943101"/>
            <a:ext cx="5394213" cy="40081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300"/>
              <a:t>영화 예매 플랫폼 </a:t>
            </a:r>
            <a:r>
              <a:rPr lang="en-US" altLang="ko-KR" sz="2300"/>
              <a:t>DWAcademy</a:t>
            </a:r>
            <a:endParaRPr lang="en-US" altLang="ko-KR" sz="2300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ko-KR" altLang="en-US"/>
              <a:t>플랫폼에서 현재 상영중인 영화 및 개봉 예정작들을 살펴볼 수 있고, 사용자는 원하는 영화를 예매할 수 있다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 예매 이외에 멤버십, 쿠폰, 스토어 등 다양한 기능 제공으로 수익 창출 및 고객 흥미 유도 생성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무비포스트, 관람평, 포토티켓 등을 통해 관람 이후에도 추억을 남기게 할 수 있는 요소를 제공하는 환경 구축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56" name="직선 연결선 13"/>
          <p:cNvCxnSpPr/>
          <p:nvPr/>
        </p:nvCxnSpPr>
        <p:spPr>
          <a:xfrm>
            <a:off x="8208262" y="3917476"/>
            <a:ext cx="978525" cy="6644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17"/>
          <p:cNvSpPr/>
          <p:nvPr/>
        </p:nvSpPr>
        <p:spPr>
          <a:xfrm>
            <a:off x="6619672" y="2662773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9" name="TextBox 36"/>
          <p:cNvSpPr txBox="1"/>
          <p:nvPr/>
        </p:nvSpPr>
        <p:spPr>
          <a:xfrm>
            <a:off x="6849616" y="3377550"/>
            <a:ext cx="1319024" cy="395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비회원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3771" y="4384807"/>
            <a:ext cx="2146031" cy="31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17887" y="1484757"/>
            <a:ext cx="7756225" cy="508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4740" y="1297087"/>
            <a:ext cx="7342519" cy="5300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5348" y="1484757"/>
            <a:ext cx="8761303" cy="4734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9524" y="1368171"/>
            <a:ext cx="7872950" cy="508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3315" y="1412748"/>
            <a:ext cx="9185370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0022" y="1647907"/>
            <a:ext cx="5591955" cy="487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2361" y="1628775"/>
            <a:ext cx="7047277" cy="4684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7929" y="1461677"/>
            <a:ext cx="5216142" cy="5207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8936" y="1594640"/>
            <a:ext cx="8654127" cy="4282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9499" y="1368171"/>
            <a:ext cx="8233001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3834385" cy="640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개발환경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8080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oogle Shape;223;p18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191506" y="1541522"/>
            <a:ext cx="2443295" cy="129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25;p1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87211" y="3194060"/>
            <a:ext cx="2423625" cy="122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13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553" y="4902073"/>
            <a:ext cx="2794590" cy="1154572"/>
          </a:xfrm>
          <a:prstGeom prst="rect">
            <a:avLst/>
          </a:prstGeom>
        </p:spPr>
      </p:pic>
      <p:pic>
        <p:nvPicPr>
          <p:cNvPr id="63" name="그림 15"/>
          <p:cNvPicPr>
            <a:picLocks noChangeAspect="1"/>
          </p:cNvPicPr>
          <p:nvPr/>
        </p:nvPicPr>
        <p:blipFill rotWithShape="1">
          <a:blip r:embed="rId5"/>
          <a:srcRect l="27790" t="20290" r="28190" b="23120"/>
          <a:stretch>
            <a:fillRect/>
          </a:stretch>
        </p:blipFill>
        <p:spPr>
          <a:xfrm>
            <a:off x="4486421" y="4902073"/>
            <a:ext cx="2133251" cy="1154572"/>
          </a:xfrm>
          <a:prstGeom prst="rect">
            <a:avLst/>
          </a:prstGeom>
        </p:spPr>
      </p:pic>
      <p:pic>
        <p:nvPicPr>
          <p:cNvPr id="64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86021" y="4970583"/>
            <a:ext cx="3195567" cy="1017551"/>
          </a:xfrm>
          <a:prstGeom prst="rect">
            <a:avLst/>
          </a:prstGeom>
        </p:spPr>
      </p:pic>
      <p:pic>
        <p:nvPicPr>
          <p:cNvPr id="65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42922" y="1532109"/>
            <a:ext cx="2603372" cy="1301686"/>
          </a:xfrm>
          <a:prstGeom prst="rect">
            <a:avLst/>
          </a:prstGeom>
        </p:spPr>
      </p:pic>
      <p:pic>
        <p:nvPicPr>
          <p:cNvPr id="66" name="그림 18"/>
          <p:cNvPicPr>
            <a:picLocks noChangeAspect="1"/>
          </p:cNvPicPr>
          <p:nvPr/>
        </p:nvPicPr>
        <p:blipFill rotWithShape="1">
          <a:blip r:embed="rId8"/>
          <a:srcRect l="28050" t="19800" r="30170" b="23150"/>
          <a:stretch>
            <a:fillRect/>
          </a:stretch>
        </p:blipFill>
        <p:spPr>
          <a:xfrm>
            <a:off x="3651747" y="3194060"/>
            <a:ext cx="1642040" cy="1255599"/>
          </a:xfrm>
          <a:prstGeom prst="rect">
            <a:avLst/>
          </a:prstGeom>
        </p:spPr>
      </p:pic>
      <p:pic>
        <p:nvPicPr>
          <p:cNvPr id="67" name="그림 1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12478" y="1602867"/>
            <a:ext cx="1230928" cy="1230928"/>
          </a:xfrm>
          <a:prstGeom prst="rect">
            <a:avLst/>
          </a:prstGeom>
        </p:spPr>
      </p:pic>
      <p:pic>
        <p:nvPicPr>
          <p:cNvPr id="68" name="그림 2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096000" y="3167682"/>
            <a:ext cx="1021030" cy="1281977"/>
          </a:xfrm>
          <a:prstGeom prst="rect">
            <a:avLst/>
          </a:prstGeom>
        </p:spPr>
      </p:pic>
      <p:pic>
        <p:nvPicPr>
          <p:cNvPr id="69" name="그림 21"/>
          <p:cNvPicPr>
            <a:picLocks noChangeAspect="1"/>
          </p:cNvPicPr>
          <p:nvPr/>
        </p:nvPicPr>
        <p:blipFill rotWithShape="1">
          <a:blip r:embed="rId11"/>
          <a:srcRect l="5470" t="22380" r="6150" b="24100"/>
          <a:stretch>
            <a:fillRect/>
          </a:stretch>
        </p:blipFill>
        <p:spPr>
          <a:xfrm>
            <a:off x="7760385" y="3160245"/>
            <a:ext cx="3021203" cy="1289414"/>
          </a:xfrm>
          <a:prstGeom prst="rect">
            <a:avLst/>
          </a:prstGeom>
        </p:spPr>
      </p:pic>
      <p:pic>
        <p:nvPicPr>
          <p:cNvPr id="70" name="그림 2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87211" y="1551884"/>
            <a:ext cx="1311099" cy="1311099"/>
          </a:xfrm>
          <a:prstGeom prst="rect">
            <a:avLst/>
          </a:prstGeom>
        </p:spPr>
      </p:pic>
      <p:pic>
        <p:nvPicPr>
          <p:cNvPr id="77" name="그림 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006931" y="1555316"/>
            <a:ext cx="1864986" cy="1398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708" y="1556766"/>
            <a:ext cx="10384584" cy="488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4589" y="1412748"/>
            <a:ext cx="9562820" cy="4965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이벤트</a:t>
            </a:r>
            <a:endParaRPr lang="ko-KR" altLang="en-US" sz="1000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3863" y="1340739"/>
            <a:ext cx="8024273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이벤트</a:t>
            </a:r>
            <a:endParaRPr lang="ko-KR" altLang="en-US" sz="1000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3974" y="1656207"/>
            <a:ext cx="7244051" cy="479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2076" y="1484757"/>
            <a:ext cx="9967847" cy="500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0055" y="1368170"/>
            <a:ext cx="7591890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8608" y="1365341"/>
            <a:ext cx="5754783" cy="5160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9466" y="1169670"/>
            <a:ext cx="7833065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1052" y="1661323"/>
            <a:ext cx="7929897" cy="4215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6152" y="1772793"/>
            <a:ext cx="4929802" cy="4032504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7761" y="1772792"/>
            <a:ext cx="4638823" cy="4032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57108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3) </a:t>
            </a:r>
            <a:r>
              <a:rPr lang="ko-KR" altLang="en-US" sz="3600" b="1" spc="-150">
                <a:solidFill>
                  <a:schemeClr val="tx1"/>
                </a:solidFill>
                <a:latin typeface="+mj-ea"/>
                <a:ea typeface="+mj-ea"/>
                <a:cs typeface="+mn-cs"/>
              </a:rPr>
              <a:t>프로젝트 팀원  역할 소개</a:t>
            </a:r>
            <a:endParaRPr lang="ko-KR" altLang="en-US" sz="3600" b="1" spc="-150"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8080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47"/>
          <p:cNvSpPr/>
          <p:nvPr/>
        </p:nvSpPr>
        <p:spPr>
          <a:xfrm>
            <a:off x="1716995" y="2189084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4000">
                <a:cs typeface="함초롬돋움"/>
              </a:rPr>
              <a:t> </a:t>
            </a:r>
            <a:r>
              <a:rPr lang="ko-KR" altLang="en-US" sz="4000" b="1"/>
              <a:t>김상재</a:t>
            </a:r>
            <a:endParaRPr lang="ko-KR" altLang="en-US" sz="4000" b="1"/>
          </a:p>
        </p:txBody>
      </p:sp>
      <p:sp>
        <p:nvSpPr>
          <p:cNvPr id="79" name="テキスト ボックス 17"/>
          <p:cNvSpPr txBox="1"/>
          <p:nvPr/>
        </p:nvSpPr>
        <p:spPr>
          <a:xfrm>
            <a:off x="1517589" y="3351774"/>
            <a:ext cx="2412426" cy="36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프로젝트 리더</a:t>
            </a:r>
            <a:r>
              <a:rPr kumimoji="1" lang="en-US" altLang="ko-KR" b="0" spc="-150">
                <a:cs typeface="함초롬돋움"/>
              </a:rPr>
              <a:t> </a:t>
            </a:r>
            <a:r>
              <a:rPr kumimoji="1" lang="ko-KR" altLang="en-US" b="0" spc="-150"/>
              <a:t>및 관리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0" name="타원 52"/>
          <p:cNvSpPr/>
          <p:nvPr/>
        </p:nvSpPr>
        <p:spPr>
          <a:xfrm>
            <a:off x="479297" y="214702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1" name="TextBox 53"/>
          <p:cNvSpPr txBox="1"/>
          <p:nvPr/>
        </p:nvSpPr>
        <p:spPr>
          <a:xfrm>
            <a:off x="693073" y="2381624"/>
            <a:ext cx="827117" cy="648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PL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82" name="직사각형 54"/>
          <p:cNvSpPr/>
          <p:nvPr/>
        </p:nvSpPr>
        <p:spPr>
          <a:xfrm>
            <a:off x="9627255" y="2189623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김민경</a:t>
            </a:r>
            <a:endParaRPr lang="ko-KR" altLang="en-US" sz="4000" b="1"/>
          </a:p>
        </p:txBody>
      </p:sp>
      <p:sp>
        <p:nvSpPr>
          <p:cNvPr id="83" name="テキスト ボックス 17"/>
          <p:cNvSpPr txBox="1"/>
          <p:nvPr/>
        </p:nvSpPr>
        <p:spPr>
          <a:xfrm>
            <a:off x="9266705" y="3356991"/>
            <a:ext cx="2654785" cy="36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아키텍처 설계</a:t>
            </a:r>
            <a:r>
              <a:rPr kumimoji="1" lang="en-US" altLang="ko-KR" b="0" spc="-150">
                <a:cs typeface="함초롬돋움"/>
              </a:rPr>
              <a:t>,</a:t>
            </a:r>
            <a:r>
              <a:rPr kumimoji="1" lang="ko-KR" altLang="en-US" b="0" spc="-150"/>
              <a:t>기술 해결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4" name="타원 56"/>
          <p:cNvSpPr/>
          <p:nvPr/>
        </p:nvSpPr>
        <p:spPr>
          <a:xfrm>
            <a:off x="8389557" y="217945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5" name="TextBox 57"/>
          <p:cNvSpPr txBox="1"/>
          <p:nvPr/>
        </p:nvSpPr>
        <p:spPr>
          <a:xfrm>
            <a:off x="8529847" y="2422369"/>
            <a:ext cx="943718" cy="65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AA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86" name="직사각형 58"/>
          <p:cNvSpPr/>
          <p:nvPr/>
        </p:nvSpPr>
        <p:spPr>
          <a:xfrm>
            <a:off x="5627050" y="4111369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이지현</a:t>
            </a:r>
            <a:endParaRPr lang="ko-KR" altLang="en-US" sz="4000" b="1"/>
          </a:p>
        </p:txBody>
      </p:sp>
      <p:sp>
        <p:nvSpPr>
          <p:cNvPr id="87" name="テキスト ボックス 17"/>
          <p:cNvSpPr txBox="1"/>
          <p:nvPr/>
        </p:nvSpPr>
        <p:spPr>
          <a:xfrm>
            <a:off x="5488240" y="5261947"/>
            <a:ext cx="2280350" cy="365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고객 분석</a:t>
            </a:r>
            <a:r>
              <a:rPr kumimoji="1" lang="en-US" altLang="ko-KR" b="0" spc="-150">
                <a:cs typeface="함초롬돋움"/>
              </a:rPr>
              <a:t>, </a:t>
            </a:r>
            <a:r>
              <a:rPr kumimoji="1" lang="ko-KR" altLang="en-US" b="0" spc="-150"/>
              <a:t>문서화 작업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8" name="타원 60"/>
          <p:cNvSpPr/>
          <p:nvPr/>
        </p:nvSpPr>
        <p:spPr>
          <a:xfrm>
            <a:off x="4389352" y="4101202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9" name="TextBox 61"/>
          <p:cNvSpPr txBox="1"/>
          <p:nvPr/>
        </p:nvSpPr>
        <p:spPr>
          <a:xfrm>
            <a:off x="4536022" y="4355870"/>
            <a:ext cx="937043" cy="65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RE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90" name="직사각형 62"/>
          <p:cNvSpPr/>
          <p:nvPr/>
        </p:nvSpPr>
        <p:spPr>
          <a:xfrm>
            <a:off x="9664062" y="4177673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최동주</a:t>
            </a:r>
            <a:endParaRPr lang="ko-KR" altLang="en-US" sz="4000" b="1"/>
          </a:p>
        </p:txBody>
      </p:sp>
      <p:sp>
        <p:nvSpPr>
          <p:cNvPr id="91" name="テキスト ボックス 17"/>
          <p:cNvSpPr txBox="1"/>
          <p:nvPr/>
        </p:nvSpPr>
        <p:spPr>
          <a:xfrm>
            <a:off x="10233073" y="5296800"/>
            <a:ext cx="974042" cy="364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kumimoji="1" lang="en-US" altLang="ko-KR" b="0" spc="-150">
                <a:cs typeface="함초롬돋움"/>
              </a:rPr>
              <a:t>DB</a:t>
            </a:r>
            <a:r>
              <a:rPr kumimoji="1" lang="ko-KR" altLang="en-US" b="0" spc="-150"/>
              <a:t> 설계</a:t>
            </a:r>
            <a:endParaRPr kumimoji="1" lang="ko-KR" altLang="en-US" b="0" spc="-150"/>
          </a:p>
        </p:txBody>
      </p:sp>
      <p:sp>
        <p:nvSpPr>
          <p:cNvPr id="92" name="타원 64"/>
          <p:cNvSpPr/>
          <p:nvPr/>
        </p:nvSpPr>
        <p:spPr>
          <a:xfrm>
            <a:off x="8426364" y="416750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3" name="TextBox 65"/>
          <p:cNvSpPr txBox="1"/>
          <p:nvPr/>
        </p:nvSpPr>
        <p:spPr>
          <a:xfrm>
            <a:off x="8517758" y="4303358"/>
            <a:ext cx="984382" cy="75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4400" b="1">
                <a:solidFill>
                  <a:schemeClr val="bg1"/>
                </a:solidFill>
                <a:cs typeface="함초롬돋움"/>
              </a:rPr>
              <a:t>DA</a:t>
            </a:r>
            <a:endParaRPr lang="en-US" altLang="ko-KR" sz="4400" b="1">
              <a:solidFill>
                <a:schemeClr val="bg1"/>
              </a:solidFill>
              <a:cs typeface="함초롬돋움"/>
            </a:endParaRPr>
          </a:p>
        </p:txBody>
      </p:sp>
      <p:sp>
        <p:nvSpPr>
          <p:cNvPr id="98" name="직사각형 70"/>
          <p:cNvSpPr/>
          <p:nvPr/>
        </p:nvSpPr>
        <p:spPr>
          <a:xfrm>
            <a:off x="1757448" y="4148860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신철헌</a:t>
            </a:r>
            <a:endParaRPr lang="ko-KR" altLang="en-US" sz="4000" b="1"/>
          </a:p>
        </p:txBody>
      </p:sp>
      <p:sp>
        <p:nvSpPr>
          <p:cNvPr id="99" name="テキスト ボックス 17"/>
          <p:cNvSpPr txBox="1"/>
          <p:nvPr/>
        </p:nvSpPr>
        <p:spPr>
          <a:xfrm>
            <a:off x="1038927" y="5236029"/>
            <a:ext cx="3329238" cy="64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인터페이스 디자인 및 </a:t>
            </a:r>
            <a:endParaRPr kumimoji="1" lang="ko-KR" altLang="en-US" b="0" spc="-150"/>
          </a:p>
          <a:p>
            <a:pPr algn="ctr">
              <a:defRPr lang="ko-KR" altLang="en-US"/>
            </a:pPr>
            <a:r>
              <a:rPr kumimoji="1" lang="ko-KR" altLang="en-US" b="0" spc="-150"/>
              <a:t>그래픽 작업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100" name="타원 72"/>
          <p:cNvSpPr/>
          <p:nvPr/>
        </p:nvSpPr>
        <p:spPr>
          <a:xfrm>
            <a:off x="519750" y="4138693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TextBox 73"/>
          <p:cNvSpPr txBox="1"/>
          <p:nvPr/>
        </p:nvSpPr>
        <p:spPr>
          <a:xfrm>
            <a:off x="479297" y="4399784"/>
            <a:ext cx="1259968" cy="541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000" b="1">
                <a:solidFill>
                  <a:schemeClr val="bg1"/>
                </a:solidFill>
                <a:cs typeface="함초롬돋움"/>
              </a:rPr>
              <a:t>UI/UX</a:t>
            </a:r>
            <a:endParaRPr lang="ko-KR" altLang="en-US" sz="3000" b="1">
              <a:solidFill>
                <a:schemeClr val="bg1"/>
              </a:solidFill>
            </a:endParaRPr>
          </a:p>
        </p:txBody>
      </p:sp>
      <p:sp>
        <p:nvSpPr>
          <p:cNvPr id="102" name="직사각형 74"/>
          <p:cNvSpPr/>
          <p:nvPr/>
        </p:nvSpPr>
        <p:spPr>
          <a:xfrm>
            <a:off x="5639478" y="2199251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김성진</a:t>
            </a:r>
            <a:endParaRPr lang="ko-KR" altLang="en-US" sz="4000" b="1"/>
          </a:p>
        </p:txBody>
      </p:sp>
      <p:sp>
        <p:nvSpPr>
          <p:cNvPr id="103" name="テキスト ボックス 17"/>
          <p:cNvSpPr txBox="1"/>
          <p:nvPr/>
        </p:nvSpPr>
        <p:spPr>
          <a:xfrm>
            <a:off x="5231892" y="3356991"/>
            <a:ext cx="2831973" cy="365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kumimoji="1" lang="ko-KR" altLang="en-US" b="0" spc="-150"/>
              <a:t>하드웨어</a:t>
            </a:r>
            <a:r>
              <a:rPr kumimoji="1" lang="en-US" altLang="ko-KR" b="0" spc="-150">
                <a:cs typeface="함초롬돋움"/>
              </a:rPr>
              <a:t>,</a:t>
            </a:r>
            <a:r>
              <a:rPr kumimoji="1" lang="ko-KR" altLang="en-US" b="0" spc="-150"/>
              <a:t> 네트워크 구축</a:t>
            </a:r>
            <a:endParaRPr kumimoji="1" lang="ko-KR" altLang="en-US" b="0" spc="-150"/>
          </a:p>
        </p:txBody>
      </p:sp>
      <p:sp>
        <p:nvSpPr>
          <p:cNvPr id="104" name="타원 76"/>
          <p:cNvSpPr/>
          <p:nvPr/>
        </p:nvSpPr>
        <p:spPr>
          <a:xfrm>
            <a:off x="4401780" y="2189084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5" name="TextBox 77"/>
          <p:cNvSpPr txBox="1"/>
          <p:nvPr/>
        </p:nvSpPr>
        <p:spPr>
          <a:xfrm>
            <a:off x="4567612" y="2413825"/>
            <a:ext cx="876878" cy="651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TA</a:t>
            </a:r>
            <a:endParaRPr lang="en-US" altLang="ko-KR" sz="3700" b="1">
              <a:solidFill>
                <a:schemeClr val="bg1"/>
              </a:solidFill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6393" y="1169670"/>
            <a:ext cx="5219213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1137" y="1169670"/>
            <a:ext cx="5469725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2658" y="1268730"/>
            <a:ext cx="9626683" cy="4712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4012" y="1584198"/>
            <a:ext cx="7983976" cy="4941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4967" y="2076261"/>
            <a:ext cx="7802064" cy="2705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4932" y="1556766"/>
            <a:ext cx="8022135" cy="4810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6223" y="1584196"/>
            <a:ext cx="8399552" cy="479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0616" y="1484757"/>
            <a:ext cx="8530767" cy="4986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3614" y="1224153"/>
            <a:ext cx="9324773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3) </a:t>
            </a:r>
            <a:r>
              <a:rPr lang="ko-KR" altLang="en-US" sz="3600" b="1" spc="-150">
                <a:solidFill>
                  <a:schemeClr val="tx1"/>
                </a:solidFill>
                <a:latin typeface="+mj-ea"/>
                <a:ea typeface="+mj-ea"/>
                <a:cs typeface="+mn-cs"/>
              </a:rPr>
              <a:t>프로젝트 팀원  역할 소개 - 기능 구현 담당</a:t>
            </a:r>
            <a:endParaRPr lang="ko-KR" altLang="en-US" sz="3600" b="1" spc="-150"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47"/>
          <p:cNvSpPr/>
          <p:nvPr/>
        </p:nvSpPr>
        <p:spPr>
          <a:xfrm>
            <a:off x="750719" y="155676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4000">
                <a:cs typeface="함초롬돋움"/>
              </a:rPr>
              <a:t> </a:t>
            </a:r>
            <a:r>
              <a:rPr lang="ko-KR" altLang="en-US" sz="4000" b="1"/>
              <a:t>김상재</a:t>
            </a:r>
            <a:endParaRPr lang="ko-KR" altLang="en-US" sz="4000" b="1"/>
          </a:p>
        </p:txBody>
      </p:sp>
      <p:sp>
        <p:nvSpPr>
          <p:cNvPr id="82" name="직사각형 54"/>
          <p:cNvSpPr/>
          <p:nvPr/>
        </p:nvSpPr>
        <p:spPr>
          <a:xfrm>
            <a:off x="750719" y="514821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김민경</a:t>
            </a:r>
            <a:endParaRPr lang="ko-KR" altLang="en-US" sz="4000" b="1"/>
          </a:p>
        </p:txBody>
      </p:sp>
      <p:sp>
        <p:nvSpPr>
          <p:cNvPr id="86" name="직사각형 58"/>
          <p:cNvSpPr/>
          <p:nvPr/>
        </p:nvSpPr>
        <p:spPr>
          <a:xfrm>
            <a:off x="6775089" y="155676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이지현</a:t>
            </a:r>
            <a:endParaRPr lang="ko-KR" altLang="en-US" sz="4000" b="1"/>
          </a:p>
        </p:txBody>
      </p:sp>
      <p:sp>
        <p:nvSpPr>
          <p:cNvPr id="90" name="직사각형 62"/>
          <p:cNvSpPr/>
          <p:nvPr/>
        </p:nvSpPr>
        <p:spPr>
          <a:xfrm>
            <a:off x="6775089" y="514821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최동주</a:t>
            </a:r>
            <a:endParaRPr lang="ko-KR" altLang="en-US" sz="4000" b="1"/>
          </a:p>
        </p:txBody>
      </p:sp>
      <p:sp>
        <p:nvSpPr>
          <p:cNvPr id="98" name="직사각형 70"/>
          <p:cNvSpPr/>
          <p:nvPr/>
        </p:nvSpPr>
        <p:spPr>
          <a:xfrm>
            <a:off x="6775089" y="3284982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신철헌</a:t>
            </a:r>
            <a:endParaRPr lang="ko-KR" altLang="en-US" sz="4000" b="1"/>
          </a:p>
        </p:txBody>
      </p:sp>
      <p:sp>
        <p:nvSpPr>
          <p:cNvPr id="102" name="직사각형 74"/>
          <p:cNvSpPr/>
          <p:nvPr/>
        </p:nvSpPr>
        <p:spPr>
          <a:xfrm>
            <a:off x="750719" y="3284982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김성진</a:t>
            </a:r>
            <a:endParaRPr lang="ko-KR" altLang="en-US" sz="4000" b="1"/>
          </a:p>
        </p:txBody>
      </p:sp>
      <p:sp>
        <p:nvSpPr>
          <p:cNvPr id="106" name=""/>
          <p:cNvSpPr txBox="1"/>
          <p:nvPr/>
        </p:nvSpPr>
        <p:spPr>
          <a:xfrm>
            <a:off x="2943060" y="1735335"/>
            <a:ext cx="2568105" cy="6419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주관리자 페이지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지점관리자 페이지</a:t>
            </a:r>
            <a:endParaRPr lang="ko-KR" altLang="en-US"/>
          </a:p>
        </p:txBody>
      </p:sp>
      <p:sp>
        <p:nvSpPr>
          <p:cNvPr id="107" name=""/>
          <p:cNvSpPr txBox="1"/>
          <p:nvPr/>
        </p:nvSpPr>
        <p:spPr>
          <a:xfrm>
            <a:off x="2943060" y="3312795"/>
            <a:ext cx="2568105" cy="908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8582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8582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8582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고객센터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2948940" y="5148215"/>
            <a:ext cx="2562225" cy="90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58145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영화정보, 극장정보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58145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예매, 스토어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58145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상담톡, 포토티켓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8976360" y="1466873"/>
            <a:ext cx="2945131" cy="117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31328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이용약관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31328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위치서비스 이용약관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31328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개인정보 처리 방침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31328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스크린 배정 수에 관한 기준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8976360" y="3429000"/>
            <a:ext cx="2564131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영화 </a:t>
            </a:r>
            <a:r>
              <a:rPr lang="en-US" altLang="ko-KR"/>
              <a:t>swiper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메인 네비바</a:t>
            </a:r>
            <a:endParaRPr lang="ko-KR" altLang="en-US"/>
          </a:p>
        </p:txBody>
      </p:sp>
      <p:sp>
        <p:nvSpPr>
          <p:cNvPr id="111" name=""/>
          <p:cNvSpPr txBox="1"/>
          <p:nvPr/>
        </p:nvSpPr>
        <p:spPr>
          <a:xfrm>
            <a:off x="8976360" y="5054941"/>
            <a:ext cx="2945131" cy="1185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0535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회원가입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0535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로그인, 간편로그인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0535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시큐리티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0535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회원 마이페이지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2408" y="1340739"/>
            <a:ext cx="8967184" cy="5237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9089" y="1268730"/>
            <a:ext cx="8233821" cy="5419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7897" y="1169670"/>
            <a:ext cx="9096205" cy="5517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3489" y="1435504"/>
            <a:ext cx="8165021" cy="5089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1170" y="1169670"/>
            <a:ext cx="8349660" cy="5525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57728" y="1224153"/>
            <a:ext cx="8276543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0057" y="1413351"/>
            <a:ext cx="7871886" cy="5256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3461" y="1169670"/>
            <a:ext cx="8365079" cy="5517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4073" y="1340739"/>
            <a:ext cx="8643854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9347" y="1841948"/>
            <a:ext cx="8933304" cy="3174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321529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02</a:t>
            </a:r>
            <a:r>
              <a:rPr lang="en-US" altLang="ko-KR" sz="3600" b="0" spc="-300">
                <a:latin typeface="+mn-ea"/>
              </a:rPr>
              <a:t>.</a:t>
            </a:r>
            <a:r>
              <a:rPr lang="ko-KR" altLang="en-US" sz="3600" b="0" spc="-300">
                <a:latin typeface="+mn-ea"/>
              </a:rPr>
              <a:t> 프로젝트 상세</a:t>
            </a: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rot="0"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/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23110" y="2256089"/>
            <a:ext cx="468630" cy="69475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5579" y="2243014"/>
            <a:ext cx="1993661" cy="646330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기능 상세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032635" y="3554327"/>
            <a:ext cx="468630" cy="691918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55579" y="3541252"/>
            <a:ext cx="2012711" cy="646331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ERD </a:t>
            </a: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설계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032635" y="4873828"/>
            <a:ext cx="468630" cy="696392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5579" y="4860753"/>
            <a:ext cx="1993661" cy="646331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화면 상세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2019" y="1364976"/>
            <a:ext cx="8027962" cy="5160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2095" y="1268730"/>
            <a:ext cx="8627810" cy="5212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9613" y="1556766"/>
            <a:ext cx="9346477" cy="4348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3464" y="1169670"/>
            <a:ext cx="9645073" cy="558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908" y="1412748"/>
            <a:ext cx="10892184" cy="5130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3851" y="1368172"/>
            <a:ext cx="8124296" cy="5229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2888" y="1375844"/>
            <a:ext cx="9126223" cy="5077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4388" y="2257261"/>
            <a:ext cx="8583223" cy="2343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178" y="1494071"/>
            <a:ext cx="8735643" cy="4239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7103" y="1169670"/>
            <a:ext cx="9437794" cy="5517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12499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94" name="직사각형 93"/>
          <p:cNvSpPr/>
          <p:nvPr/>
        </p:nvSpPr>
        <p:spPr>
          <a:xfrm>
            <a:off x="1522800" y="1627200"/>
            <a:ext cx="4903200" cy="22356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 rot="0">
            <a:off x="4943856" y="3212973"/>
            <a:ext cx="1482343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90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864224" y="3278443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주관리자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sysAdmin)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631442" y="1627200"/>
            <a:ext cx="2088261" cy="2017827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극장 지점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이벤트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스토어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28760" y="1628775"/>
            <a:ext cx="2135505" cy="1731589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해당 지점 관리    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상영영화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고객센터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이벤트 관리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49870" y="4077081"/>
            <a:ext cx="2041842" cy="220711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로그인, 회원가입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예매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스토어 상품 구매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마이페이지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고객센터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88324" y="4067574"/>
            <a:ext cx="2135505" cy="1737723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예매    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고객센터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grpSp>
        <p:nvGrpSpPr>
          <p:cNvPr id="96" name="그룹 75"/>
          <p:cNvGrpSpPr/>
          <p:nvPr/>
        </p:nvGrpSpPr>
        <p:grpSpPr>
          <a:xfrm rot="0">
            <a:off x="6684645" y="3212973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97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TextBox 90"/>
            <p:cNvSpPr txBox="1"/>
            <p:nvPr/>
          </p:nvSpPr>
          <p:spPr>
            <a:xfrm>
              <a:off x="5864224" y="3278444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지점관리자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thrAdmin)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그룹 75"/>
          <p:cNvGrpSpPr/>
          <p:nvPr/>
        </p:nvGrpSpPr>
        <p:grpSpPr>
          <a:xfrm rot="0">
            <a:off x="6756654" y="4058330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100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TextBox 90"/>
            <p:cNvSpPr txBox="1"/>
            <p:nvPr/>
          </p:nvSpPr>
          <p:spPr>
            <a:xfrm>
              <a:off x="5864224" y="3278443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비회원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non-member)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그룹 75"/>
          <p:cNvGrpSpPr/>
          <p:nvPr/>
        </p:nvGrpSpPr>
        <p:grpSpPr>
          <a:xfrm rot="0">
            <a:off x="5028438" y="4077081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103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TextBox 90"/>
            <p:cNvSpPr txBox="1"/>
            <p:nvPr/>
          </p:nvSpPr>
          <p:spPr>
            <a:xfrm>
              <a:off x="5864224" y="3278444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회원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member)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sp>
        <p:nvSpPr>
          <p:cNvPr id="105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4680" y="1960590"/>
            <a:ext cx="10022639" cy="3124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757" y="1913050"/>
            <a:ext cx="9984486" cy="3460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8823" y="1945323"/>
            <a:ext cx="10214354" cy="3571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8755" y="1308495"/>
            <a:ext cx="8194489" cy="5216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2813" y="1169670"/>
            <a:ext cx="8386373" cy="5363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2439" y="1267638"/>
            <a:ext cx="9267122" cy="5401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0051" y="1169670"/>
            <a:ext cx="8491898" cy="5396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757" y="1735594"/>
            <a:ext cx="9984486" cy="4141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1825" y="1169670"/>
            <a:ext cx="8688349" cy="5468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5460" y="1268730"/>
            <a:ext cx="8641080" cy="514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1952</ep:Words>
  <ep:PresentationFormat>화면 슬라이드 쇼(4:3)</ep:PresentationFormat>
  <ep:Paragraphs>613</ep:Paragraphs>
  <ep:Slides>125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ep:HeadingPairs>
  <ep:TitlesOfParts>
    <vt:vector size="126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2023-08-11T07:08:35.532</dcterms:created>
  <dc:creator>012</dc:creator>
  <cp:lastModifiedBy>ksj</cp:lastModifiedBy>
  <dcterms:modified xsi:type="dcterms:W3CDTF">2023-08-15T15:40:01.431</dcterms:modified>
  <cp:revision>36</cp:revision>
  <cp:version>1000.0000.01</cp:version>
</cp:coreProperties>
</file>